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3" r:id="rId2"/>
    <p:sldId id="336" r:id="rId3"/>
    <p:sldId id="338" r:id="rId4"/>
    <p:sldId id="33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3" autoAdjust="0"/>
    <p:restoredTop sz="94074" autoAdjust="0"/>
  </p:normalViewPr>
  <p:slideViewPr>
    <p:cSldViewPr snapToGrid="0" snapToObjects="1">
      <p:cViewPr>
        <p:scale>
          <a:sx n="88" d="100"/>
          <a:sy n="88" d="100"/>
        </p:scale>
        <p:origin x="-1456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26494" y="347134"/>
            <a:ext cx="8091012" cy="6163733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sz="11700" dirty="0">
              <a:latin typeface="Adobe Caslon Pro"/>
              <a:cs typeface="Adobe Caslon Pro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24904" y="1579936"/>
            <a:ext cx="7494193" cy="4553928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latin typeface="Optima"/>
                <a:cs typeface="Optima"/>
              </a:defRPr>
            </a:lvl1pPr>
            <a:lvl2pPr marL="457200" indent="0" algn="l">
              <a:buNone/>
              <a:defRPr sz="2000" b="0" i="0">
                <a:latin typeface="Optima"/>
                <a:cs typeface="Optima"/>
              </a:defRPr>
            </a:lvl2pPr>
            <a:lvl3pPr marL="914400" indent="0" algn="l">
              <a:buNone/>
              <a:defRPr sz="2000" b="0" i="0">
                <a:latin typeface="Optima"/>
                <a:cs typeface="Optima"/>
              </a:defRPr>
            </a:lvl3pPr>
            <a:lvl4pPr marL="1371600" indent="0" algn="l">
              <a:buNone/>
              <a:defRPr sz="2000" b="0" i="0">
                <a:latin typeface="Optima"/>
                <a:cs typeface="Optima"/>
              </a:defRPr>
            </a:lvl4pPr>
            <a:lvl5pPr marL="1828800" indent="0" algn="l">
              <a:buNone/>
              <a:defRPr sz="2000" b="0" i="0">
                <a:latin typeface="Optima"/>
                <a:cs typeface="Opti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22960" y="584428"/>
            <a:ext cx="7498080" cy="7166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algn="ctr" defTabSz="457200" rtl="0" eaLnBrk="1" latinLnBrk="0" hangingPunct="1">
              <a:defRPr lang="en-US" sz="6000" b="1" kern="1200" cap="all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rker Felt"/>
                <a:ea typeface="+mn-ea"/>
                <a:cs typeface="Marker Fe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4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7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8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3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4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1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8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8F45-C5AE-D546-8627-D3E898FB2317}" type="datetimeFigureOut">
              <a:rPr lang="en-US" smtClean="0"/>
              <a:t>3/29/17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DDA6-9F0A-0248-81CE-A8AD367CB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6000" b="1" kern="1200" cap="all" spc="0" dirty="0" smtClean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Marker Felt"/>
          <a:ea typeface="+mn-ea"/>
          <a:cs typeface="Marker Fel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4904" y="1579935"/>
            <a:ext cx="7494193" cy="4712343"/>
          </a:xfrm>
        </p:spPr>
        <p:txBody>
          <a:bodyPr/>
          <a:lstStyle/>
          <a:p>
            <a:r>
              <a:rPr lang="en-US" dirty="0" smtClean="0"/>
              <a:t>Portugal, which has a population of 10 million, </a:t>
            </a:r>
            <a:r>
              <a:rPr lang="en-US" dirty="0"/>
              <a:t>is located on the Iberian </a:t>
            </a:r>
            <a:r>
              <a:rPr lang="en-US" dirty="0" smtClean="0"/>
              <a:t>Peninsula and forms the southwestern </a:t>
            </a:r>
            <a:r>
              <a:rPr lang="en-US" dirty="0"/>
              <a:t>edge of Europe. It borders with Spain and the Atlantic Ocean. Portugal also includes </a:t>
            </a:r>
            <a:r>
              <a:rPr lang="en-US" dirty="0" smtClean="0"/>
              <a:t>two </a:t>
            </a:r>
            <a:r>
              <a:rPr lang="en-US" dirty="0"/>
              <a:t>groups of islands, the Azores and Madeira. The northwest </a:t>
            </a:r>
            <a:r>
              <a:rPr lang="en-US" dirty="0" smtClean="0"/>
              <a:t>area of Portugal is </a:t>
            </a:r>
            <a:r>
              <a:rPr lang="en-US" dirty="0"/>
              <a:t>hilly and rainy while the northeast is mountainous and drier. The south is characterized by low plains and </a:t>
            </a:r>
            <a:r>
              <a:rPr lang="en-US" dirty="0" smtClean="0"/>
              <a:t>hills. Portugal </a:t>
            </a:r>
            <a:r>
              <a:rPr lang="en-US" dirty="0"/>
              <a:t>was settled by humans more than 7,000 years ago. The </a:t>
            </a:r>
            <a:r>
              <a:rPr lang="en-US" dirty="0" smtClean="0"/>
              <a:t>Portuguese </a:t>
            </a:r>
            <a:r>
              <a:rPr lang="en-US" dirty="0"/>
              <a:t>played an important role </a:t>
            </a:r>
            <a:r>
              <a:rPr lang="en-US" dirty="0" smtClean="0"/>
              <a:t>in the </a:t>
            </a:r>
            <a:r>
              <a:rPr lang="en-US" dirty="0"/>
              <a:t>Age of Discovery, with sailors exploring Africa and the </a:t>
            </a:r>
            <a:r>
              <a:rPr lang="en-US" dirty="0" smtClean="0"/>
              <a:t>Americas. The Mediterranean climate of Portugal is similar to San Diego, California.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7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561864"/>
            <a:ext cx="2857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931" y="2020242"/>
            <a:ext cx="65517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OFFICIAL NAME: Portuguese Republic</a:t>
            </a:r>
          </a:p>
          <a:p>
            <a:r>
              <a:rPr lang="en-US" sz="2400" dirty="0"/>
              <a:t>FORM OF GOVERNMENT: Republic, parliamentary democracy</a:t>
            </a:r>
          </a:p>
          <a:p>
            <a:r>
              <a:rPr lang="en-US" sz="2400" dirty="0"/>
              <a:t>CAPITAL: Lisbon</a:t>
            </a:r>
          </a:p>
          <a:p>
            <a:r>
              <a:rPr lang="en-US" sz="2400" dirty="0"/>
              <a:t>POPULATION: 10,813,834</a:t>
            </a:r>
          </a:p>
          <a:p>
            <a:r>
              <a:rPr lang="en-US" sz="2400" dirty="0"/>
              <a:t>OFFICIAL LANGUAGES: Portuguese, </a:t>
            </a:r>
            <a:r>
              <a:rPr lang="en-US" sz="2400" dirty="0" err="1"/>
              <a:t>Mirandese</a:t>
            </a:r>
            <a:endParaRPr lang="en-US" sz="2400" dirty="0"/>
          </a:p>
          <a:p>
            <a:r>
              <a:rPr lang="en-US" sz="2400" dirty="0"/>
              <a:t>MONEY: Euro</a:t>
            </a:r>
          </a:p>
          <a:p>
            <a:r>
              <a:rPr lang="en-US" sz="2400" dirty="0"/>
              <a:t>AREA: 35,516 square miles (91,985 square kilometers)</a:t>
            </a:r>
          </a:p>
        </p:txBody>
      </p:sp>
    </p:spTree>
    <p:extLst>
      <p:ext uri="{BB962C8B-B14F-4D97-AF65-F5344CB8AC3E}">
        <p14:creationId xmlns:p14="http://schemas.microsoft.com/office/powerpoint/2010/main" val="30335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pic>
        <p:nvPicPr>
          <p:cNvPr id="5" name="Picture 4" descr="PortugalArt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626" y="1537860"/>
            <a:ext cx="6430748" cy="45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7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10980</TotalTime>
  <Words>159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Portugal</vt:lpstr>
      <vt:lpstr>Portugal</vt:lpstr>
      <vt:lpstr>Portugal</vt:lpstr>
      <vt:lpstr>Portugal</vt:lpstr>
    </vt:vector>
  </TitlesOfParts>
  <Company>The Cyprus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Iannacone</dc:creator>
  <cp:lastModifiedBy>Dana Hoos</cp:lastModifiedBy>
  <cp:revision>147</cp:revision>
  <dcterms:created xsi:type="dcterms:W3CDTF">2014-11-16T10:25:38Z</dcterms:created>
  <dcterms:modified xsi:type="dcterms:W3CDTF">2017-03-29T23:40:52Z</dcterms:modified>
</cp:coreProperties>
</file>